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7"/>
  </p:notesMasterIdLst>
  <p:sldIdLst>
    <p:sldId id="275" r:id="rId2"/>
    <p:sldId id="315" r:id="rId3"/>
    <p:sldId id="316" r:id="rId4"/>
    <p:sldId id="317" r:id="rId5"/>
    <p:sldId id="318" r:id="rId6"/>
    <p:sldId id="322" r:id="rId7"/>
    <p:sldId id="319" r:id="rId8"/>
    <p:sldId id="293" r:id="rId9"/>
    <p:sldId id="299" r:id="rId10"/>
    <p:sldId id="300" r:id="rId11"/>
    <p:sldId id="301" r:id="rId12"/>
    <p:sldId id="323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20" r:id="rId25"/>
    <p:sldId id="32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D29F10"/>
    <a:srgbClr val="2E2304"/>
    <a:srgbClr val="1D1D1D"/>
    <a:srgbClr val="594407"/>
    <a:srgbClr val="FAEABC"/>
    <a:srgbClr val="F0C13C"/>
    <a:srgbClr val="F6D8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186" autoAdjust="0"/>
  </p:normalViewPr>
  <p:slideViewPr>
    <p:cSldViewPr snapToGrid="0">
      <p:cViewPr varScale="1">
        <p:scale>
          <a:sx n="158" d="100"/>
          <a:sy n="158" d="100"/>
        </p:scale>
        <p:origin x="3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6D80D-1B2C-4224-A114-F598F39E5594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530ABF-1F48-41AF-8AB3-79CAF827B9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黄老师好！助教们好！我是未央水木</a:t>
            </a:r>
            <a:r>
              <a:rPr lang="en-US" altLang="zh-CN" dirty="0"/>
              <a:t>12</a:t>
            </a:r>
            <a:r>
              <a:rPr lang="zh-CN" altLang="en-US" dirty="0"/>
              <a:t>的翁正洋，我将要展示的是我的国际象棋游戏大作业。时间不多，我们直接开始。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30ABF-1F48-41AF-8AB3-79CAF827B94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本游戏可以判定将军，并在画面中央显示。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0ABF-1F48-41AF-8AB3-79CAF827B94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507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若一方将杀了对方，那么游戏能够直接判定胜利。这是通过穷举走法的方式来实现的。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0ABF-1F48-41AF-8AB3-79CAF827B94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854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本游戏不允许送将行为的出现。无论是如图所示的移动王的送将，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0ABF-1F48-41AF-8AB3-79CAF827B94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841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还是如图所示，移动别的棋子的送将。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0ABF-1F48-41AF-8AB3-79CAF827B94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800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同样利用穷举的方式，本游戏还可以判定困毙。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0ABF-1F48-41AF-8AB3-79CAF827B94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335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本游戏实现了国际象棋中的所有棋子走法，包括常规与三种特殊走法。这是吃过路兵的演示。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0ABF-1F48-41AF-8AB3-79CAF827B94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903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这是王车易位的演示。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0ABF-1F48-41AF-8AB3-79CAF827B94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866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这是兵升变的演示。易位过程中的弹窗是处于模态且不可关闭的，对应了兵必须升变，不能不变的规则。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0ABF-1F48-41AF-8AB3-79CAF827B94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237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除去游戏本身，程序还在棋盘右侧的功能区实现了不少功能，单击回放按钮，可以回放上一步操作。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0ABF-1F48-41AF-8AB3-79CAF827B94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80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单击悔棋按钮，可以申请悔棋，另一方决定是否允许悔棋。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0ABF-1F48-41AF-8AB3-79CAF827B94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309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这是整个程序的主界面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0ABF-1F48-41AF-8AB3-79CAF827B9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759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求和按钮可以申请求和。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0ABF-1F48-41AF-8AB3-79CAF827B94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810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认输按钮可以投子认负。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0ABF-1F48-41AF-8AB3-79CAF827B94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189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本程序参考了国际上各种棋类比赛，实现了丰富的、支持自定义计时系统，总体分为局时、步时两部分。玩家可以在游戏开始前的设置中自定义计时参数。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0ABF-1F48-41AF-8AB3-79CAF827B94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017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最后值得一提的是位于棋盘右侧功能区中央的记谱系统，它用标准的代数记谱法记录了每一步行棋的过程。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0ABF-1F48-41AF-8AB3-79CAF827B94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6532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以上就是我的程序展示，黄老师与助教们有什么要求或问题，随时可以提出。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0ABF-1F48-41AF-8AB3-79CAF827B94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964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而这是游戏界面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0ABF-1F48-41AF-8AB3-79CAF827B9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494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首先，我来简单介绍一下这份大作业项目构成。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0ABF-1F48-41AF-8AB3-79CAF827B9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49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我使用了</a:t>
            </a:r>
            <a:r>
              <a:rPr lang="en-US" altLang="zh-CN" dirty="0"/>
              <a:t>Qt</a:t>
            </a:r>
            <a:r>
              <a:rPr lang="zh-CN" altLang="en-US" dirty="0"/>
              <a:t>作为开发环境兼图形库，文件总代码量近</a:t>
            </a:r>
            <a:r>
              <a:rPr lang="en-US" altLang="zh-CN" dirty="0"/>
              <a:t>4000</a:t>
            </a:r>
            <a:r>
              <a:rPr lang="zh-CN" altLang="en-US" dirty="0"/>
              <a:t>行，开发总用时两周，所有代码均由本人编写。右侧是工程文件的结构，其中</a:t>
            </a:r>
            <a:r>
              <a:rPr lang="en-US" altLang="zh-CN" dirty="0" err="1"/>
              <a:t>mainscene</a:t>
            </a:r>
            <a:r>
              <a:rPr lang="zh-CN" altLang="en-US" dirty="0"/>
              <a:t>是主界面对象，继承于</a:t>
            </a:r>
            <a:r>
              <a:rPr lang="en-US" altLang="zh-CN" dirty="0" err="1"/>
              <a:t>Qwidget</a:t>
            </a:r>
            <a:r>
              <a:rPr lang="zh-CN" altLang="en-US" dirty="0"/>
              <a:t>类，</a:t>
            </a:r>
            <a:r>
              <a:rPr lang="en-US" altLang="zh-CN" dirty="0"/>
              <a:t>board</a:t>
            </a:r>
            <a:r>
              <a:rPr lang="zh-CN" altLang="en-US" dirty="0"/>
              <a:t>、</a:t>
            </a:r>
            <a:r>
              <a:rPr lang="en-US" altLang="zh-CN" dirty="0"/>
              <a:t>piece</a:t>
            </a:r>
            <a:r>
              <a:rPr lang="zh-CN" altLang="en-US" dirty="0"/>
              <a:t>分别是棋盘、棋子对象，</a:t>
            </a:r>
            <a:r>
              <a:rPr lang="en-US" altLang="zh-CN" dirty="0"/>
              <a:t>config</a:t>
            </a:r>
            <a:r>
              <a:rPr lang="zh-CN" altLang="en-US" dirty="0"/>
              <a:t>中</a:t>
            </a:r>
            <a:r>
              <a:rPr lang="en-US" altLang="zh-CN" dirty="0"/>
              <a:t>define</a:t>
            </a:r>
            <a:r>
              <a:rPr lang="zh-CN" altLang="en-US" dirty="0"/>
              <a:t>所有的游戏参数。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0ABF-1F48-41AF-8AB3-79CAF827B94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626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这是一部分的代码。可以看到我在每一个函数外侧均做了注释，更详细的注释在函数内部。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0ABF-1F48-41AF-8AB3-79CAF827B94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492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接下来，我将完整地介绍这个游戏实现的功能。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0ABF-1F48-41AF-8AB3-79CAF827B94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449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本游戏可以以拖拽的方式移动棋子。可以看到画面中，按住鼠标，会显示棋子的可行区域，与此同时棋子会跟随鼠标移动。释放鼠标，棋子会行至可行区域。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0ABF-1F48-41AF-8AB3-79CAF827B94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468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单击同样可以选中棋子。再次单击可行区域，棋子就会以平滑的动画移动至目标区域。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0ABF-1F48-41AF-8AB3-79CAF827B94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727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013D-9AEF-4F3A-B417-E8BF6B8EFC45}" type="datetimeFigureOut">
              <a:rPr lang="zh-CN" altLang="en-US" smtClean="0"/>
              <a:pPr/>
              <a:t>2022/5/30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5C8A-821B-4139-B445-02EC66E8D9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474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94"/>
          <a:stretch/>
        </p:blipFill>
        <p:spPr>
          <a:xfrm>
            <a:off x="0" y="0"/>
            <a:ext cx="12192000" cy="6931742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1139638" y="706437"/>
            <a:ext cx="2711824" cy="777875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762000" y="609600"/>
            <a:ext cx="1289050" cy="971550"/>
            <a:chOff x="762000" y="609600"/>
            <a:chExt cx="1289050" cy="971550"/>
          </a:xfrm>
        </p:grpSpPr>
        <p:sp>
          <p:nvSpPr>
            <p:cNvPr id="13" name="矩形 12"/>
            <p:cNvSpPr/>
            <p:nvPr/>
          </p:nvSpPr>
          <p:spPr>
            <a:xfrm rot="2664561">
              <a:off x="762000" y="609600"/>
              <a:ext cx="971550" cy="971550"/>
            </a:xfrm>
            <a:prstGeom prst="rect">
              <a:avLst/>
            </a:prstGeom>
            <a:noFill/>
            <a:ln>
              <a:solidFill>
                <a:srgbClr val="F0C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2664561">
              <a:off x="1079500" y="609600"/>
              <a:ext cx="971550" cy="971550"/>
            </a:xfrm>
            <a:prstGeom prst="rect">
              <a:avLst/>
            </a:prstGeom>
            <a:noFill/>
            <a:ln>
              <a:solidFill>
                <a:srgbClr val="F0C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73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94"/>
          <a:stretch/>
        </p:blipFill>
        <p:spPr>
          <a:xfrm>
            <a:off x="0" y="0"/>
            <a:ext cx="12192000" cy="693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30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99" cy="682865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133850"/>
            <a:ext cx="12192000" cy="269480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  <a:alpha val="0"/>
                </a:schemeClr>
              </a:gs>
              <a:gs pos="71000">
                <a:srgbClr val="1D1D1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1139638" y="706437"/>
            <a:ext cx="2711824" cy="777875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762000" y="609600"/>
            <a:ext cx="1289050" cy="971550"/>
            <a:chOff x="762000" y="609600"/>
            <a:chExt cx="1289050" cy="971550"/>
          </a:xfrm>
        </p:grpSpPr>
        <p:sp>
          <p:nvSpPr>
            <p:cNvPr id="6" name="矩形 5"/>
            <p:cNvSpPr/>
            <p:nvPr/>
          </p:nvSpPr>
          <p:spPr>
            <a:xfrm rot="2664561">
              <a:off x="762000" y="609600"/>
              <a:ext cx="971550" cy="971550"/>
            </a:xfrm>
            <a:prstGeom prst="rect">
              <a:avLst/>
            </a:prstGeom>
            <a:noFill/>
            <a:ln>
              <a:solidFill>
                <a:srgbClr val="F0C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 rot="2664561">
              <a:off x="1079500" y="609600"/>
              <a:ext cx="971550" cy="971550"/>
            </a:xfrm>
            <a:prstGeom prst="rect">
              <a:avLst/>
            </a:prstGeom>
            <a:noFill/>
            <a:ln>
              <a:solidFill>
                <a:srgbClr val="F0C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9320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94"/>
          <a:stretch/>
        </p:blipFill>
        <p:spPr>
          <a:xfrm>
            <a:off x="0" y="0"/>
            <a:ext cx="12192000" cy="6931742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762000" y="609600"/>
            <a:ext cx="1289050" cy="971550"/>
            <a:chOff x="762000" y="609600"/>
            <a:chExt cx="1289050" cy="971550"/>
          </a:xfrm>
        </p:grpSpPr>
        <p:sp>
          <p:nvSpPr>
            <p:cNvPr id="11" name="矩形 10"/>
            <p:cNvSpPr/>
            <p:nvPr/>
          </p:nvSpPr>
          <p:spPr>
            <a:xfrm rot="2664561">
              <a:off x="762000" y="609600"/>
              <a:ext cx="971550" cy="971550"/>
            </a:xfrm>
            <a:prstGeom prst="rect">
              <a:avLst/>
            </a:prstGeom>
            <a:noFill/>
            <a:ln>
              <a:solidFill>
                <a:srgbClr val="F0C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2664561">
              <a:off x="1079500" y="609600"/>
              <a:ext cx="971550" cy="971550"/>
            </a:xfrm>
            <a:prstGeom prst="rect">
              <a:avLst/>
            </a:prstGeom>
            <a:noFill/>
            <a:ln>
              <a:solidFill>
                <a:srgbClr val="F0C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094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94"/>
          <a:stretch/>
        </p:blipFill>
        <p:spPr>
          <a:xfrm>
            <a:off x="0" y="0"/>
            <a:ext cx="12192000" cy="6931742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1828800"/>
            <a:ext cx="12192000" cy="3352800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007642" y="2436926"/>
            <a:ext cx="4176715" cy="57150"/>
            <a:chOff x="4860131" y="2378869"/>
            <a:chExt cx="4176715" cy="57150"/>
          </a:xfrm>
        </p:grpSpPr>
        <p:sp>
          <p:nvSpPr>
            <p:cNvPr id="8" name="椭圆 7"/>
            <p:cNvSpPr/>
            <p:nvPr/>
          </p:nvSpPr>
          <p:spPr>
            <a:xfrm>
              <a:off x="4860131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000625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141119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283994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426869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569744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712619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853113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993607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6136482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6279357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422232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6565107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6705601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6846095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6988970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7131845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7274720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7417595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7558089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7698583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7841458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7984333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8127208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8270083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8410577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8551071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8693946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8836821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979696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 userDrawn="1"/>
        </p:nvGrpSpPr>
        <p:grpSpPr>
          <a:xfrm>
            <a:off x="4007642" y="4418126"/>
            <a:ext cx="4176715" cy="57150"/>
            <a:chOff x="4860131" y="2378869"/>
            <a:chExt cx="4176715" cy="57150"/>
          </a:xfrm>
        </p:grpSpPr>
        <p:sp>
          <p:nvSpPr>
            <p:cNvPr id="39" name="椭圆 38"/>
            <p:cNvSpPr/>
            <p:nvPr/>
          </p:nvSpPr>
          <p:spPr>
            <a:xfrm>
              <a:off x="4860131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000625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5141119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5283994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5426869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5569744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5712619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5853113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5993607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6136482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6279357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6422232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6565107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6705601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6846095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6988970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7131845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7274720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7417595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558089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7698583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7841458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7984333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8127208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8270083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8410577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8551071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8693946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8836821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8979696" y="2378869"/>
              <a:ext cx="57150" cy="57150"/>
            </a:xfrm>
            <a:prstGeom prst="ellipse">
              <a:avLst/>
            </a:prstGeom>
            <a:solidFill>
              <a:srgbClr val="D29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4464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013D-9AEF-4F3A-B417-E8BF6B8EFC45}" type="datetimeFigureOut">
              <a:rPr lang="zh-CN" altLang="en-US" smtClean="0"/>
              <a:pPr/>
              <a:t>2022/5/30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5C8A-821B-4139-B445-02EC66E8D9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272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9013D-9AEF-4F3A-B417-E8BF6B8EFC45}" type="datetimeFigureOut">
              <a:rPr lang="zh-CN" altLang="en-US" smtClean="0"/>
              <a:pPr/>
              <a:t>2022/5/30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25C8A-821B-4139-B445-02EC66E8D9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759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4855028" y="1326265"/>
            <a:ext cx="2481943" cy="2139606"/>
          </a:xfrm>
          <a:prstGeom prst="triangle">
            <a:avLst/>
          </a:prstGeom>
          <a:solidFill>
            <a:srgbClr val="D29F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0800000">
            <a:off x="4855027" y="1964892"/>
            <a:ext cx="2481943" cy="2139606"/>
          </a:xfrm>
          <a:prstGeom prst="triangle">
            <a:avLst/>
          </a:prstGeom>
          <a:noFill/>
          <a:ln>
            <a:solidFill>
              <a:srgbClr val="D29F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811911" y="2396068"/>
            <a:ext cx="46987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400" b="1" dirty="0">
                <a:solidFill>
                  <a:schemeClr val="bg1"/>
                </a:solidFill>
                <a:latin typeface="Bodoni MT Condensed" panose="02070606080606020203" pitchFamily="18" charset="0"/>
                <a:cs typeface="Adobe Arabic" panose="02040503050201020203" pitchFamily="18" charset="-78"/>
              </a:rPr>
              <a:t>国际象棋游戏答辩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770663" y="4610100"/>
            <a:ext cx="2650670" cy="0"/>
          </a:xfrm>
          <a:prstGeom prst="line">
            <a:avLst/>
          </a:prstGeom>
          <a:ln w="12700">
            <a:solidFill>
              <a:srgbClr val="D29F10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572788" y="4712636"/>
            <a:ext cx="37949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翁正洋   未央水木</a:t>
            </a:r>
            <a:r>
              <a:rPr kumimoji="1"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-12 </a:t>
            </a:r>
            <a:endParaRPr kumimoji="1"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6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0800" y="728999"/>
            <a:ext cx="2711824" cy="777875"/>
          </a:xfrm>
        </p:spPr>
        <p:txBody>
          <a:bodyPr>
            <a:normAutofit/>
          </a:bodyPr>
          <a:lstStyle/>
          <a:p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将军</a:t>
            </a:r>
            <a:endParaRPr lang="zh-CN" altLang="en-US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5F04B1-5966-C362-493A-7B71501C5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32" y="729001"/>
            <a:ext cx="78593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4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0800" y="728999"/>
            <a:ext cx="2711824" cy="777875"/>
          </a:xfrm>
        </p:spPr>
        <p:txBody>
          <a:bodyPr>
            <a:normAutofit/>
          </a:bodyPr>
          <a:lstStyle/>
          <a:p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将杀</a:t>
            </a:r>
            <a:endParaRPr lang="zh-CN" altLang="en-US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5FC8CE-19A1-8B14-724D-83B1C4A9B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32" y="728999"/>
            <a:ext cx="78593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0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32C9D5-15A5-0208-0AA2-9B021292B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32" y="728999"/>
            <a:ext cx="7859302" cy="54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0800" y="728999"/>
            <a:ext cx="2711824" cy="777875"/>
          </a:xfrm>
        </p:spPr>
        <p:txBody>
          <a:bodyPr>
            <a:normAutofit/>
          </a:bodyPr>
          <a:lstStyle/>
          <a:p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送将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0956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6231805-C8E5-AEBB-8588-7B3A7E6F3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32" y="729000"/>
            <a:ext cx="7859302" cy="54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0800" y="728999"/>
            <a:ext cx="2711824" cy="777875"/>
          </a:xfrm>
        </p:spPr>
        <p:txBody>
          <a:bodyPr>
            <a:normAutofit/>
          </a:bodyPr>
          <a:lstStyle/>
          <a:p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送将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9885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0800" y="728999"/>
            <a:ext cx="2711824" cy="777875"/>
          </a:xfrm>
        </p:spPr>
        <p:txBody>
          <a:bodyPr>
            <a:normAutofit/>
          </a:bodyPr>
          <a:lstStyle/>
          <a:p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困毙</a:t>
            </a:r>
            <a:endParaRPr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8BE05B-FC76-F140-C5FC-ACBB150D0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32" y="729001"/>
            <a:ext cx="78593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6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34374"/>
            <a:ext cx="2711824" cy="777875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吃过路兵</a:t>
            </a:r>
            <a:endParaRPr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9CF5E1-33A0-D5D3-737B-0363A8618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32" y="729000"/>
            <a:ext cx="78593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2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34374"/>
            <a:ext cx="2711824" cy="777875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王车易位</a:t>
            </a:r>
            <a:endParaRPr lang="zh-CN" altLang="en-US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9FF718-6968-A5F0-E990-03442EA0A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32" y="729000"/>
            <a:ext cx="78593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9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34374"/>
            <a:ext cx="2711824" cy="777875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兵升变</a:t>
            </a:r>
            <a:endParaRPr lang="zh-CN" altLang="en-US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EBE453-0282-7C6B-6FC7-5BBA9C2B2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32" y="729000"/>
            <a:ext cx="78593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9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34374"/>
            <a:ext cx="2711824" cy="777875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回放</a:t>
            </a:r>
            <a:endParaRPr lang="zh-CN" altLang="en-US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E8E599-4E13-E5E5-DB81-80D8740CD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32" y="729000"/>
            <a:ext cx="78593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1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34374"/>
            <a:ext cx="2711824" cy="777875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悔棋</a:t>
            </a:r>
            <a:endParaRPr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94A5B9-0087-BE15-410D-D67259C65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32" y="729000"/>
            <a:ext cx="78593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34374"/>
            <a:ext cx="2711824" cy="777875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主界面</a:t>
            </a:r>
            <a:endParaRPr lang="zh-CN" altLang="en-US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26657F-B110-8BA9-1C01-5856931EB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072" y="734374"/>
            <a:ext cx="787216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1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34374"/>
            <a:ext cx="2711824" cy="777875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求和</a:t>
            </a:r>
            <a:endParaRPr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4B1FB2-1296-6A60-56F9-9E124ABB0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32" y="734374"/>
            <a:ext cx="78593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2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34374"/>
            <a:ext cx="2711824" cy="777875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认输</a:t>
            </a:r>
            <a:endParaRPr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CADA2E-DD87-D688-22B7-8F7EFE0C3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32" y="729000"/>
            <a:ext cx="78593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2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34374"/>
            <a:ext cx="2711824" cy="777875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计时</a:t>
            </a:r>
            <a:endParaRPr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DA6233-0B42-6550-D42A-C023617C8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32" y="729000"/>
            <a:ext cx="78593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6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34374"/>
            <a:ext cx="2711824" cy="777875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记谱</a:t>
            </a:r>
            <a:endParaRPr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62A0D4-E5A7-27D1-319D-7E56C9C25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32" y="729000"/>
            <a:ext cx="78593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9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49673" y="3122805"/>
            <a:ext cx="6092654" cy="784814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zh-CN" altLang="en-US" sz="5400" dirty="0">
                <a:solidFill>
                  <a:srgbClr val="D29F10"/>
                </a:solidFill>
                <a:latin typeface="华光标题黑_CNKI" panose="02000500000000000000" pitchFamily="2" charset="-122"/>
                <a:ea typeface="华光标题黑_CNKI" panose="02000500000000000000" pitchFamily="2" charset="-122"/>
              </a:rPr>
              <a:t>程序演示</a:t>
            </a:r>
            <a:endParaRPr kumimoji="1" lang="en-US" altLang="zh-CN" sz="2000" dirty="0">
              <a:solidFill>
                <a:srgbClr val="D29F10"/>
              </a:solidFill>
              <a:latin typeface="华光标题黑_CNKI" panose="02000500000000000000" pitchFamily="2" charset="-122"/>
              <a:ea typeface="华光标题黑_CNKI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162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4855028" y="1326265"/>
            <a:ext cx="2481943" cy="2139606"/>
          </a:xfrm>
          <a:prstGeom prst="triangle">
            <a:avLst/>
          </a:prstGeom>
          <a:solidFill>
            <a:srgbClr val="D29F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0800000">
            <a:off x="4855027" y="1964892"/>
            <a:ext cx="2481943" cy="2139606"/>
          </a:xfrm>
          <a:prstGeom prst="triangle">
            <a:avLst/>
          </a:prstGeom>
          <a:noFill/>
          <a:ln>
            <a:solidFill>
              <a:srgbClr val="D29F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959308" y="2396068"/>
            <a:ext cx="22733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400" b="1" dirty="0">
                <a:solidFill>
                  <a:schemeClr val="bg1"/>
                </a:solidFill>
                <a:latin typeface="Bodoni MT Condensed" panose="02070606080606020203" pitchFamily="18" charset="0"/>
                <a:cs typeface="Adobe Arabic" panose="02040503050201020203" pitchFamily="18" charset="-78"/>
              </a:rPr>
              <a:t>THANK YOU</a:t>
            </a:r>
            <a:endParaRPr kumimoji="1" lang="zh-CN" altLang="en-US" sz="4400" b="1" dirty="0">
              <a:solidFill>
                <a:schemeClr val="bg1"/>
              </a:solidFill>
              <a:latin typeface="Bodoni MT Condensed" panose="02070606080606020203" pitchFamily="18" charset="0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330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34374"/>
            <a:ext cx="2711824" cy="777875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游戏界面</a:t>
            </a:r>
            <a:endParaRPr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D13FA6-20C5-64CA-6E8D-BC0D7E09A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762" y="734374"/>
            <a:ext cx="786647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49673" y="3122805"/>
            <a:ext cx="6092654" cy="784814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zh-CN" altLang="en-US" sz="5400" dirty="0">
                <a:solidFill>
                  <a:srgbClr val="D29F10"/>
                </a:solidFill>
                <a:latin typeface="华光标题黑_CNKI" panose="02000500000000000000" pitchFamily="2" charset="-122"/>
                <a:ea typeface="华光标题黑_CNKI" panose="02000500000000000000" pitchFamily="2" charset="-122"/>
              </a:rPr>
              <a:t>项目简介</a:t>
            </a:r>
            <a:endParaRPr kumimoji="1" lang="en-US" altLang="zh-CN" sz="2000" dirty="0">
              <a:solidFill>
                <a:srgbClr val="D29F10"/>
              </a:solidFill>
              <a:latin typeface="华光标题黑_CNKI" panose="02000500000000000000" pitchFamily="2" charset="-122"/>
              <a:ea typeface="华光标题黑_CNKI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919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7024EC2-BB1F-4158-D31F-8010851AD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454" y="1297691"/>
            <a:ext cx="3491886" cy="4262617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5265C690-8577-BC35-09A0-413F22987780}"/>
              </a:ext>
            </a:extLst>
          </p:cNvPr>
          <p:cNvSpPr txBox="1">
            <a:spLocks/>
          </p:cNvSpPr>
          <p:nvPr/>
        </p:nvSpPr>
        <p:spPr>
          <a:xfrm>
            <a:off x="409781" y="706437"/>
            <a:ext cx="2711824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0086A3-3D22-8533-9D14-E1B1B6BBF242}"/>
              </a:ext>
            </a:extLst>
          </p:cNvPr>
          <p:cNvSpPr txBox="1"/>
          <p:nvPr/>
        </p:nvSpPr>
        <p:spPr>
          <a:xfrm>
            <a:off x="1892414" y="1989726"/>
            <a:ext cx="4495229" cy="2878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 5.9.1</a:t>
            </a: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代码量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3000+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开发时间两周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仅使用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自带库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93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5265C690-8577-BC35-09A0-413F22987780}"/>
              </a:ext>
            </a:extLst>
          </p:cNvPr>
          <p:cNvSpPr txBox="1">
            <a:spLocks/>
          </p:cNvSpPr>
          <p:nvPr/>
        </p:nvSpPr>
        <p:spPr>
          <a:xfrm>
            <a:off x="409781" y="706437"/>
            <a:ext cx="2711824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代码总览</a:t>
            </a:r>
            <a:endParaRPr lang="zh-CN" altLang="en-US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55926C-F56C-6779-CC80-237868C94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22" y="1964400"/>
            <a:ext cx="5036217" cy="41871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C7A2BF-3C60-980F-5487-4FE4F963A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063" y="1964400"/>
            <a:ext cx="5138146" cy="418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49673" y="3122805"/>
            <a:ext cx="6092654" cy="784814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zh-CN" altLang="en-US" sz="5400" dirty="0">
                <a:solidFill>
                  <a:srgbClr val="D29F10"/>
                </a:solidFill>
                <a:latin typeface="华光标题黑_CNKI" panose="02000500000000000000" pitchFamily="2" charset="-122"/>
                <a:ea typeface="华光标题黑_CNKI" panose="02000500000000000000" pitchFamily="2" charset="-122"/>
              </a:rPr>
              <a:t>功能演示</a:t>
            </a:r>
            <a:endParaRPr kumimoji="1" lang="en-US" altLang="zh-CN" sz="2000" dirty="0">
              <a:solidFill>
                <a:srgbClr val="D29F10"/>
              </a:solidFill>
              <a:latin typeface="华光标题黑_CNKI" panose="02000500000000000000" pitchFamily="2" charset="-122"/>
              <a:ea typeface="华光标题黑_CNKI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023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0800" y="728999"/>
            <a:ext cx="2711824" cy="777875"/>
          </a:xfrm>
        </p:spPr>
        <p:txBody>
          <a:bodyPr>
            <a:normAutofit/>
          </a:bodyPr>
          <a:lstStyle/>
          <a:p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拖拽</a:t>
            </a:r>
            <a:endParaRPr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12C6D6-2DBA-EE1D-7B5F-D9785F8D1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31" y="729001"/>
            <a:ext cx="785930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3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0800" y="728999"/>
            <a:ext cx="2711824" cy="777875"/>
          </a:xfrm>
        </p:spPr>
        <p:txBody>
          <a:bodyPr>
            <a:normAutofit/>
          </a:bodyPr>
          <a:lstStyle/>
          <a:p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endParaRPr lang="zh-CN" altLang="en-US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E102C8-8F33-FD46-3D40-8904F4F50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32" y="729001"/>
            <a:ext cx="78593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9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亮亮图文旗舰店https://liangliangtuwen.tmall.com">
  <a:themeElements>
    <a:clrScheme name="自定义 1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BA3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Bodoni MT Condensed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641</Words>
  <Application>Microsoft Office PowerPoint</Application>
  <PresentationFormat>宽屏</PresentationFormat>
  <Paragraphs>78</Paragraphs>
  <Slides>25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华光标题黑_CNKI</vt:lpstr>
      <vt:lpstr>微软雅黑</vt:lpstr>
      <vt:lpstr>Arial</vt:lpstr>
      <vt:lpstr>Bodoni MT Condensed</vt:lpstr>
      <vt:lpstr>Calibri</vt:lpstr>
      <vt:lpstr>亮亮图文旗舰店https://liangliangtuwen.tmall.com</vt:lpstr>
      <vt:lpstr>PowerPoint 演示文稿</vt:lpstr>
      <vt:lpstr>主界面</vt:lpstr>
      <vt:lpstr>游戏界面</vt:lpstr>
      <vt:lpstr>PowerPoint 演示文稿</vt:lpstr>
      <vt:lpstr>PowerPoint 演示文稿</vt:lpstr>
      <vt:lpstr>PowerPoint 演示文稿</vt:lpstr>
      <vt:lpstr>PowerPoint 演示文稿</vt:lpstr>
      <vt:lpstr>拖拽</vt:lpstr>
      <vt:lpstr>点击</vt:lpstr>
      <vt:lpstr>将军</vt:lpstr>
      <vt:lpstr>将杀</vt:lpstr>
      <vt:lpstr>送将</vt:lpstr>
      <vt:lpstr>送将</vt:lpstr>
      <vt:lpstr>困毙</vt:lpstr>
      <vt:lpstr>吃过路兵</vt:lpstr>
      <vt:lpstr>王车易位</vt:lpstr>
      <vt:lpstr>兵升变</vt:lpstr>
      <vt:lpstr>回放</vt:lpstr>
      <vt:lpstr>悔棋</vt:lpstr>
      <vt:lpstr>求和</vt:lpstr>
      <vt:lpstr>认输</vt:lpstr>
      <vt:lpstr>计时</vt:lpstr>
      <vt:lpstr>记谱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2021-01-22T09:08:36Z</dcterms:created>
  <dcterms:modified xsi:type="dcterms:W3CDTF">2022-05-30T12:31:16Z</dcterms:modified>
</cp:coreProperties>
</file>